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44D1CA99-5776-4709-834C-12071362FE69}" type="datetimeFigureOut">
              <a:rPr lang="en-AU" smtClean="0"/>
              <a:t>25/05/2026</a:t>
            </a:fld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9D9ED0B-6D6E-467E-8DB8-968228873965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Migração Digital dos Media no Mundo e em Moçambique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270444"/>
              </p:ext>
            </p:extLst>
          </p:nvPr>
        </p:nvGraphicFramePr>
        <p:xfrm>
          <a:off x="457200" y="1481138"/>
          <a:ext cx="8229600" cy="434848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Televisões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Website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Facebook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Televisão</a:t>
                      </a:r>
                      <a:r>
                        <a:rPr lang="pt-PT" baseline="0" dirty="0" smtClean="0"/>
                        <a:t> de Moçambique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Televisão Miramar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Televisão Sucesso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Soico Televisão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Eco TV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Top TV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Luz TV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Jovem Televisão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TV</a:t>
                      </a:r>
                      <a:r>
                        <a:rPr lang="pt-PT" baseline="0" dirty="0" smtClean="0"/>
                        <a:t> Acção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Six TV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Mapa da situa</a:t>
            </a:r>
            <a:r>
              <a:rPr lang="pt-PT" dirty="0">
                <a:latin typeface="Segoe UI" panose="020B0502040204020203" charset="0"/>
                <a:cs typeface="Segoe UI" panose="020B0502040204020203" charset="0"/>
              </a:rPr>
              <a:t>ç</a:t>
            </a:r>
            <a:r>
              <a:rPr lang="pt-PT" dirty="0">
                <a:latin typeface="Calibri" panose="020F0502020204030204" charset="0"/>
                <a:cs typeface="Calibri" panose="020F0502020204030204" charset="0"/>
              </a:rPr>
              <a:t>ão dos media televisão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7500" lnSpcReduction="10000"/>
          </a:bodyPr>
          <a:lstStyle/>
          <a:p>
            <a:endParaRPr lang="en-US" altLang="pt-PT" dirty="0"/>
          </a:p>
          <a:p>
            <a:pPr marL="109855" indent="0" algn="just">
              <a:buNone/>
            </a:pPr>
            <a:r>
              <a:rPr lang="en-US" altLang="pt-PT" dirty="0"/>
              <a:t>A </a:t>
            </a:r>
            <a:r>
              <a:rPr lang="en-US" altLang="pt-PT" dirty="0" err="1"/>
              <a:t>migra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digital dos media </a:t>
            </a:r>
            <a:r>
              <a:rPr lang="en-US" altLang="pt-PT" dirty="0" err="1"/>
              <a:t>trouxe</a:t>
            </a:r>
            <a:r>
              <a:rPr lang="en-US" altLang="pt-PT" dirty="0"/>
              <a:t> </a:t>
            </a:r>
            <a:r>
              <a:rPr lang="en-US" altLang="pt-PT" dirty="0" err="1"/>
              <a:t>grandes</a:t>
            </a:r>
            <a:r>
              <a:rPr lang="en-US" altLang="pt-PT" dirty="0"/>
              <a:t> </a:t>
            </a:r>
            <a:r>
              <a:rPr lang="en-US" altLang="pt-PT" dirty="0" err="1"/>
              <a:t>transforma</a:t>
            </a:r>
            <a:r>
              <a:rPr lang="" altLang="en-US" dirty="0"/>
              <a:t>çõ</a:t>
            </a:r>
            <a:r>
              <a:rPr lang="en-US" altLang="pt-PT" dirty="0" err="1"/>
              <a:t>es</a:t>
            </a:r>
            <a:r>
              <a:rPr lang="en-US" altLang="pt-PT" dirty="0"/>
              <a:t> </a:t>
            </a:r>
            <a:r>
              <a:rPr lang="en-US" altLang="pt-PT" dirty="0" err="1"/>
              <a:t>na</a:t>
            </a:r>
            <a:r>
              <a:rPr lang="en-US" altLang="pt-PT" dirty="0"/>
              <a:t> </a:t>
            </a:r>
            <a:r>
              <a:rPr lang="en-US" altLang="pt-PT" dirty="0" err="1"/>
              <a:t>comunica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, </a:t>
            </a:r>
            <a:r>
              <a:rPr lang="en-US" altLang="pt-PT" dirty="0" err="1"/>
              <a:t>permitindo</a:t>
            </a:r>
            <a:r>
              <a:rPr lang="en-US" altLang="pt-PT" dirty="0"/>
              <a:t> </a:t>
            </a:r>
            <a:r>
              <a:rPr lang="en-US" altLang="pt-PT" dirty="0" err="1"/>
              <a:t>maior</a:t>
            </a:r>
            <a:r>
              <a:rPr lang="en-US" altLang="pt-PT" dirty="0"/>
              <a:t> </a:t>
            </a:r>
            <a:r>
              <a:rPr lang="en-US" altLang="pt-PT" dirty="0" err="1"/>
              <a:t>rapidez</a:t>
            </a:r>
            <a:r>
              <a:rPr lang="en-US" altLang="pt-PT" dirty="0"/>
              <a:t> </a:t>
            </a:r>
            <a:r>
              <a:rPr lang="en-US" altLang="pt-PT" dirty="0" err="1"/>
              <a:t>na</a:t>
            </a:r>
            <a:r>
              <a:rPr lang="en-US" altLang="pt-PT" dirty="0"/>
              <a:t> </a:t>
            </a:r>
            <a:r>
              <a:rPr lang="en-US" altLang="pt-PT" dirty="0" err="1"/>
              <a:t>circula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da </a:t>
            </a:r>
            <a:r>
              <a:rPr lang="en-US" altLang="pt-PT" dirty="0" err="1"/>
              <a:t>informa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, </a:t>
            </a:r>
            <a:r>
              <a:rPr lang="en-US" altLang="pt-PT" dirty="0" err="1"/>
              <a:t>interactividade</a:t>
            </a:r>
            <a:r>
              <a:rPr lang="en-US" altLang="pt-PT" dirty="0"/>
              <a:t> e </a:t>
            </a:r>
            <a:r>
              <a:rPr lang="en-US" altLang="pt-PT" dirty="0" err="1"/>
              <a:t>integra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entre </a:t>
            </a:r>
            <a:r>
              <a:rPr lang="en-US" altLang="pt-PT" dirty="0" err="1"/>
              <a:t>diferentes</a:t>
            </a:r>
            <a:r>
              <a:rPr lang="en-US" altLang="pt-PT" dirty="0"/>
              <a:t> </a:t>
            </a:r>
            <a:r>
              <a:rPr lang="en-US" altLang="pt-PT" dirty="0" err="1"/>
              <a:t>plataformas</a:t>
            </a:r>
            <a:r>
              <a:rPr lang="en-US" altLang="pt-PT" dirty="0"/>
              <a:t>. </a:t>
            </a:r>
            <a:r>
              <a:rPr lang="en-US" altLang="pt-PT" dirty="0" err="1"/>
              <a:t>Em</a:t>
            </a:r>
            <a:r>
              <a:rPr lang="en-US" altLang="pt-PT" dirty="0"/>
              <a:t> Mo</a:t>
            </a:r>
            <a:r>
              <a:rPr lang="" altLang="en-US" dirty="0"/>
              <a:t>ç</a:t>
            </a:r>
            <a:r>
              <a:rPr lang="en-US" altLang="pt-PT" dirty="0" err="1"/>
              <a:t>ambique</a:t>
            </a:r>
            <a:r>
              <a:rPr lang="en-US" altLang="pt-PT" dirty="0"/>
              <a:t>, </a:t>
            </a:r>
            <a:r>
              <a:rPr lang="en-US" altLang="pt-PT" dirty="0" err="1"/>
              <a:t>os</a:t>
            </a:r>
            <a:r>
              <a:rPr lang="en-US" altLang="pt-PT" dirty="0"/>
              <a:t> media </a:t>
            </a:r>
            <a:r>
              <a:rPr lang="en-US" altLang="pt-PT" dirty="0" err="1"/>
              <a:t>t</a:t>
            </a:r>
            <a:r>
              <a:rPr lang="en-US" altLang="en-US" dirty="0" err="1"/>
              <a:t>ê</a:t>
            </a:r>
            <a:r>
              <a:rPr lang="en-US" altLang="pt-PT" dirty="0" err="1"/>
              <a:t>m</a:t>
            </a:r>
            <a:r>
              <a:rPr lang="en-US" altLang="pt-PT" dirty="0"/>
              <a:t> </a:t>
            </a:r>
            <a:r>
              <a:rPr lang="en-US" altLang="pt-PT" dirty="0" err="1"/>
              <a:t>refor</a:t>
            </a:r>
            <a:r>
              <a:rPr lang="" altLang="en-US" dirty="0"/>
              <a:t>ç</a:t>
            </a:r>
            <a:r>
              <a:rPr lang="en-US" altLang="pt-PT" dirty="0"/>
              <a:t>ado a </a:t>
            </a:r>
            <a:r>
              <a:rPr lang="en-US" altLang="pt-PT" dirty="0" err="1"/>
              <a:t>sua</a:t>
            </a:r>
            <a:r>
              <a:rPr lang="en-US" altLang="pt-PT" dirty="0"/>
              <a:t> </a:t>
            </a:r>
            <a:r>
              <a:rPr lang="en-US" altLang="pt-PT" dirty="0" err="1"/>
              <a:t>presen</a:t>
            </a:r>
            <a:r>
              <a:rPr lang="" altLang="en-US" dirty="0"/>
              <a:t>ç</a:t>
            </a:r>
            <a:r>
              <a:rPr lang="en-US" altLang="pt-PT" dirty="0"/>
              <a:t>a digital </a:t>
            </a:r>
            <a:r>
              <a:rPr lang="en-US" altLang="pt-PT" dirty="0" err="1"/>
              <a:t>atrav</a:t>
            </a:r>
            <a:r>
              <a:rPr lang="en-US" altLang="en-US" dirty="0" err="1"/>
              <a:t>é</a:t>
            </a:r>
            <a:r>
              <a:rPr lang="en-US" altLang="pt-PT" dirty="0" err="1"/>
              <a:t>s</a:t>
            </a:r>
            <a:r>
              <a:rPr lang="en-US" altLang="pt-PT" dirty="0"/>
              <a:t> de websites e </a:t>
            </a:r>
            <a:r>
              <a:rPr lang="en-US" altLang="pt-PT" dirty="0" err="1"/>
              <a:t>redes</a:t>
            </a:r>
            <a:r>
              <a:rPr lang="en-US" altLang="pt-PT" dirty="0"/>
              <a:t> </a:t>
            </a:r>
            <a:r>
              <a:rPr lang="en-US" altLang="pt-PT" dirty="0" err="1"/>
              <a:t>sociais</a:t>
            </a:r>
            <a:r>
              <a:rPr lang="en-US" altLang="pt-PT" dirty="0"/>
              <a:t>, </a:t>
            </a:r>
            <a:r>
              <a:rPr lang="en-US" altLang="pt-PT" dirty="0" err="1"/>
              <a:t>contribuindo</a:t>
            </a:r>
            <a:r>
              <a:rPr lang="en-US" altLang="pt-PT" dirty="0"/>
              <a:t> para a </a:t>
            </a:r>
            <a:r>
              <a:rPr lang="en-US" altLang="pt-PT" dirty="0" err="1"/>
              <a:t>moderniza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da </a:t>
            </a:r>
            <a:r>
              <a:rPr lang="en-US" altLang="pt-PT" dirty="0" err="1"/>
              <a:t>comunica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e </a:t>
            </a:r>
            <a:r>
              <a:rPr lang="en-US" altLang="pt-PT" dirty="0" err="1"/>
              <a:t>maior</a:t>
            </a:r>
            <a:r>
              <a:rPr lang="en-US" altLang="pt-PT" dirty="0"/>
              <a:t> </a:t>
            </a:r>
            <a:r>
              <a:rPr lang="en-US" altLang="pt-PT" dirty="0" err="1"/>
              <a:t>acesso</a:t>
            </a:r>
            <a:r>
              <a:rPr lang="en-US" altLang="pt-PT" dirty="0"/>
              <a:t> à </a:t>
            </a:r>
            <a:r>
              <a:rPr lang="en-US" altLang="pt-PT" dirty="0" err="1"/>
              <a:t>informa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. </a:t>
            </a:r>
            <a:r>
              <a:rPr lang="en-US" altLang="pt-PT" dirty="0" err="1"/>
              <a:t>Contudo</a:t>
            </a:r>
            <a:r>
              <a:rPr lang="en-US" altLang="pt-PT" dirty="0"/>
              <a:t>, </a:t>
            </a:r>
            <a:r>
              <a:rPr lang="en-US" altLang="pt-PT" dirty="0" err="1"/>
              <a:t>ainda</a:t>
            </a:r>
            <a:r>
              <a:rPr lang="en-US" altLang="pt-PT" dirty="0"/>
              <a:t> </a:t>
            </a:r>
            <a:r>
              <a:rPr lang="en-US" altLang="pt-PT" dirty="0" err="1"/>
              <a:t>existem</a:t>
            </a:r>
            <a:r>
              <a:rPr lang="en-US" altLang="pt-PT" dirty="0"/>
              <a:t> </a:t>
            </a:r>
            <a:r>
              <a:rPr lang="en-US" altLang="pt-PT" dirty="0" err="1"/>
              <a:t>desafios</a:t>
            </a:r>
            <a:r>
              <a:rPr lang="en-US" altLang="pt-PT" dirty="0"/>
              <a:t> </a:t>
            </a:r>
            <a:r>
              <a:rPr lang="en-US" altLang="pt-PT" dirty="0" err="1"/>
              <a:t>ligados</a:t>
            </a:r>
            <a:r>
              <a:rPr lang="en-US" altLang="pt-PT" dirty="0"/>
              <a:t> </a:t>
            </a:r>
            <a:r>
              <a:rPr lang="en-US" altLang="pt-PT" dirty="0" err="1"/>
              <a:t>ao</a:t>
            </a:r>
            <a:r>
              <a:rPr lang="en-US" altLang="pt-PT" dirty="0"/>
              <a:t> </a:t>
            </a:r>
            <a:r>
              <a:rPr lang="en-US" altLang="pt-PT" dirty="0" err="1"/>
              <a:t>acesso</a:t>
            </a:r>
            <a:r>
              <a:rPr lang="en-US" altLang="pt-PT" dirty="0"/>
              <a:t> </a:t>
            </a:r>
            <a:r>
              <a:rPr lang="en-US" altLang="pt-PT" dirty="0" err="1"/>
              <a:t>tecnol</a:t>
            </a:r>
            <a:r>
              <a:rPr lang="en-US" altLang="en-US" dirty="0" err="1"/>
              <a:t>ó</a:t>
            </a:r>
            <a:r>
              <a:rPr lang="en-US" altLang="pt-PT" dirty="0" err="1"/>
              <a:t>gico</a:t>
            </a:r>
            <a:r>
              <a:rPr lang="en-US" altLang="pt-PT" dirty="0"/>
              <a:t> e </a:t>
            </a:r>
            <a:r>
              <a:rPr lang="en-US" altLang="pt-PT" dirty="0" err="1"/>
              <a:t>adapta</a:t>
            </a:r>
            <a:r>
              <a:rPr lang="" altLang="en-US" dirty="0"/>
              <a:t>ç</a:t>
            </a:r>
            <a:r>
              <a:rPr lang="en-US" altLang="en-US" dirty="0" err="1"/>
              <a:t>ã</a:t>
            </a:r>
            <a:r>
              <a:rPr lang="en-US" altLang="pt-PT" dirty="0" err="1"/>
              <a:t>o</a:t>
            </a:r>
            <a:r>
              <a:rPr lang="en-US" altLang="pt-PT" dirty="0"/>
              <a:t> </a:t>
            </a:r>
            <a:r>
              <a:rPr lang="en-US" altLang="pt-PT" dirty="0" err="1"/>
              <a:t>cont</a:t>
            </a:r>
            <a:r>
              <a:rPr lang="en-US" altLang="en-US" dirty="0" err="1"/>
              <a:t>í</a:t>
            </a:r>
            <a:r>
              <a:rPr lang="en-US" altLang="pt-PT" dirty="0" err="1"/>
              <a:t>nua</a:t>
            </a:r>
            <a:r>
              <a:rPr lang="en-US" altLang="pt-PT" dirty="0"/>
              <a:t> </a:t>
            </a:r>
            <a:r>
              <a:rPr lang="en-US" altLang="pt-PT" dirty="0" err="1"/>
              <a:t>às</a:t>
            </a:r>
            <a:r>
              <a:rPr lang="en-US" altLang="pt-PT" dirty="0"/>
              <a:t> </a:t>
            </a:r>
            <a:r>
              <a:rPr lang="en-US" altLang="pt-PT" dirty="0" err="1"/>
              <a:t>novas</a:t>
            </a:r>
            <a:r>
              <a:rPr lang="en-US" altLang="pt-PT" dirty="0"/>
              <a:t> </a:t>
            </a:r>
            <a:r>
              <a:rPr lang="en-US" altLang="pt-PT" dirty="0" err="1"/>
              <a:t>exig</a:t>
            </a:r>
            <a:r>
              <a:rPr lang="en-US" altLang="en-US" dirty="0" err="1"/>
              <a:t>ê</a:t>
            </a:r>
            <a:r>
              <a:rPr lang="en-US" altLang="pt-PT" dirty="0" err="1"/>
              <a:t>ncias</a:t>
            </a:r>
            <a:r>
              <a:rPr lang="en-US" altLang="pt-PT" dirty="0"/>
              <a:t> </a:t>
            </a:r>
            <a:r>
              <a:rPr lang="en-US" altLang="pt-PT" dirty="0" err="1"/>
              <a:t>digitais</a:t>
            </a:r>
            <a:r>
              <a:rPr lang="en-US" altLang="pt-PT" dirty="0"/>
              <a:t>.</a:t>
            </a:r>
          </a:p>
          <a:p>
            <a:endParaRPr lang="en-US" altLang="pt-PT" dirty="0"/>
          </a:p>
        </p:txBody>
      </p:sp>
      <p:sp>
        <p:nvSpPr>
          <p:cNvPr id="3" name="Título 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 dirty="0"/>
              <a:t>C</a:t>
            </a:r>
            <a:r>
              <a:rPr lang="pt-PT" altLang="en-US" dirty="0" smtClean="0"/>
              <a:t>onclus</a:t>
            </a:r>
            <a:r>
              <a:rPr lang="pt-PT" altLang="en-US" dirty="0" smtClean="0">
                <a:latin typeface="Calibri" panose="020F0502020204030204" charset="0"/>
                <a:cs typeface="Calibri" panose="020F0502020204030204" charset="0"/>
              </a:rPr>
              <a:t>ã</a:t>
            </a:r>
            <a:r>
              <a:rPr lang="pt-PT" altLang="en-US" dirty="0" smtClean="0"/>
              <a:t>o</a:t>
            </a:r>
            <a:endParaRPr lang="pt-PT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855" indent="0">
              <a:buNone/>
            </a:pPr>
            <a:r>
              <a:rPr lang="en-US" altLang="pt-PT" dirty="0"/>
              <a:t>Araujo, A. C. (2009). </a:t>
            </a:r>
            <a:r>
              <a:rPr lang="en-US" altLang="pt-PT" b="1" i="1" dirty="0"/>
              <a:t>A </a:t>
            </a:r>
            <a:r>
              <a:rPr lang="en-US" altLang="pt-PT" b="1" i="1" dirty="0" err="1"/>
              <a:t>intera</a:t>
            </a:r>
            <a:r>
              <a:rPr lang="" altLang="en-US" b="1" i="1" dirty="0"/>
              <a:t>ç</a:t>
            </a:r>
            <a:r>
              <a:rPr lang="en-US" altLang="en-US" b="1" i="1" dirty="0" err="1"/>
              <a:t>ã</a:t>
            </a:r>
            <a:r>
              <a:rPr lang="en-US" altLang="pt-PT" b="1" i="1" dirty="0" err="1"/>
              <a:t>o</a:t>
            </a:r>
            <a:r>
              <a:rPr lang="en-US" altLang="pt-PT" b="1" i="1" dirty="0"/>
              <a:t> e a </a:t>
            </a:r>
            <a:r>
              <a:rPr lang="en-US" altLang="pt-PT" b="1" i="1" dirty="0" err="1"/>
              <a:t>converg</a:t>
            </a:r>
            <a:r>
              <a:rPr lang="en-US" altLang="en-US" b="1" i="1" dirty="0" err="1"/>
              <a:t>ê</a:t>
            </a:r>
            <a:r>
              <a:rPr lang="en-US" altLang="pt-PT" b="1" i="1" dirty="0" err="1"/>
              <a:t>ncia</a:t>
            </a:r>
            <a:r>
              <a:rPr lang="en-US" altLang="pt-PT" b="1" i="1" dirty="0"/>
              <a:t> dos </a:t>
            </a:r>
            <a:r>
              <a:rPr lang="en-US" altLang="pt-PT" b="1" i="1" dirty="0" err="1"/>
              <a:t>meios</a:t>
            </a:r>
            <a:r>
              <a:rPr lang="en-US" altLang="pt-PT" b="1" i="1" dirty="0"/>
              <a:t> </a:t>
            </a:r>
            <a:r>
              <a:rPr lang="en-US" altLang="pt-PT" b="1" i="1" dirty="0" err="1"/>
              <a:t>na</a:t>
            </a:r>
            <a:r>
              <a:rPr lang="en-US" altLang="pt-PT" b="1" i="1" dirty="0"/>
              <a:t> </a:t>
            </a:r>
            <a:r>
              <a:rPr lang="en-US" altLang="pt-PT" b="1" i="1" dirty="0" err="1"/>
              <a:t>comunica</a:t>
            </a:r>
            <a:r>
              <a:rPr lang="" altLang="en-US" b="1" i="1" dirty="0"/>
              <a:t>ç</a:t>
            </a:r>
            <a:r>
              <a:rPr lang="en-US" altLang="en-US" b="1" i="1" dirty="0" err="1"/>
              <a:t>ã</a:t>
            </a:r>
            <a:r>
              <a:rPr lang="en-US" altLang="pt-PT" b="1" i="1" dirty="0" err="1"/>
              <a:t>o</a:t>
            </a:r>
            <a:r>
              <a:rPr lang="en-US" altLang="pt-PT" dirty="0"/>
              <a:t>. Intercom – </a:t>
            </a:r>
            <a:r>
              <a:rPr lang="en-US" altLang="pt-PT" dirty="0" err="1"/>
              <a:t>Sociedade</a:t>
            </a:r>
            <a:r>
              <a:rPr lang="en-US" altLang="pt-PT" dirty="0"/>
              <a:t> </a:t>
            </a:r>
            <a:r>
              <a:rPr lang="en-US" altLang="pt-PT" dirty="0" err="1"/>
              <a:t>Brasileira</a:t>
            </a:r>
            <a:r>
              <a:rPr lang="en-US" altLang="pt-PT" dirty="0"/>
              <a:t> de </a:t>
            </a:r>
            <a:r>
              <a:rPr lang="en-US" altLang="pt-PT" dirty="0" err="1"/>
              <a:t>Estudos</a:t>
            </a:r>
            <a:r>
              <a:rPr lang="en-US" altLang="pt-PT" dirty="0"/>
              <a:t> </a:t>
            </a:r>
            <a:r>
              <a:rPr lang="en-US" altLang="pt-PT" dirty="0" err="1"/>
              <a:t>Interdisciplinares</a:t>
            </a:r>
            <a:r>
              <a:rPr lang="en-US" altLang="pt-PT" dirty="0"/>
              <a:t> da </a:t>
            </a:r>
            <a:r>
              <a:rPr lang="en-US" altLang="pt-PT" dirty="0" err="1"/>
              <a:t>Comunica</a:t>
            </a:r>
            <a:r>
              <a:rPr lang="" altLang="en-US" dirty="0"/>
              <a:t>ç</a:t>
            </a:r>
            <a:r>
              <a:rPr lang="en-US" altLang="en-US" dirty="0" err="1" smtClean="0"/>
              <a:t>ã</a:t>
            </a:r>
            <a:r>
              <a:rPr lang="en-US" altLang="pt-PT" dirty="0" err="1" smtClean="0"/>
              <a:t>o</a:t>
            </a:r>
            <a:endParaRPr lang="en-US" altLang="pt-PT" dirty="0" smtClean="0"/>
          </a:p>
          <a:p>
            <a:pPr marL="109855" indent="0">
              <a:buNone/>
            </a:pPr>
            <a:r>
              <a:rPr lang="en-US" altLang="pt-PT" dirty="0" smtClean="0"/>
              <a:t>Santos</a:t>
            </a:r>
            <a:r>
              <a:rPr lang="en-US" altLang="pt-PT" dirty="0"/>
              <a:t>, M. G. (2007</a:t>
            </a:r>
            <a:r>
              <a:rPr lang="en-US" altLang="pt-PT" b="1" i="1" dirty="0"/>
              <a:t>). A </a:t>
            </a:r>
            <a:r>
              <a:rPr lang="en-US" altLang="pt-PT" b="1" i="1" dirty="0" err="1"/>
              <a:t>migra</a:t>
            </a:r>
            <a:r>
              <a:rPr lang="" altLang="en-US" b="1" i="1" dirty="0"/>
              <a:t>ç</a:t>
            </a:r>
            <a:r>
              <a:rPr lang="en-US" altLang="en-US" b="1" i="1" dirty="0" err="1"/>
              <a:t>ã</a:t>
            </a:r>
            <a:r>
              <a:rPr lang="en-US" altLang="pt-PT" b="1" i="1" dirty="0" err="1"/>
              <a:t>o</a:t>
            </a:r>
            <a:r>
              <a:rPr lang="en-US" altLang="pt-PT" b="1" i="1" dirty="0"/>
              <a:t> das </a:t>
            </a:r>
            <a:r>
              <a:rPr lang="en-US" altLang="pt-PT" b="1" i="1" dirty="0" err="1"/>
              <a:t>m</a:t>
            </a:r>
            <a:r>
              <a:rPr lang="en-US" altLang="en-US" b="1" i="1" dirty="0" err="1"/>
              <a:t>í</a:t>
            </a:r>
            <a:r>
              <a:rPr lang="en-US" altLang="pt-PT" b="1" i="1" dirty="0" err="1"/>
              <a:t>dias</a:t>
            </a:r>
            <a:r>
              <a:rPr lang="en-US" altLang="pt-PT" b="1" i="1" dirty="0"/>
              <a:t> </a:t>
            </a:r>
            <a:r>
              <a:rPr lang="en-US" altLang="pt-PT" b="1" i="1" dirty="0" err="1"/>
              <a:t>tradicionais</a:t>
            </a:r>
            <a:r>
              <a:rPr lang="en-US" altLang="pt-PT" b="1" i="1" dirty="0"/>
              <a:t> para a Internet</a:t>
            </a:r>
            <a:r>
              <a:rPr lang="en-US" altLang="pt-PT" dirty="0"/>
              <a:t>. Bras</a:t>
            </a:r>
            <a:r>
              <a:rPr lang="en-US" altLang="en-US" dirty="0"/>
              <a:t>í</a:t>
            </a:r>
            <a:r>
              <a:rPr lang="en-US" altLang="pt-PT" dirty="0"/>
              <a:t>lia, </a:t>
            </a:r>
            <a:r>
              <a:rPr lang="en-US" altLang="pt-PT" dirty="0" err="1" smtClean="0"/>
              <a:t>Brasil</a:t>
            </a:r>
            <a:endParaRPr lang="en-US" altLang="pt-PT" dirty="0" smtClean="0"/>
          </a:p>
          <a:p>
            <a:pPr marL="109855" indent="0">
              <a:buNone/>
            </a:pPr>
            <a:r>
              <a:rPr lang="en-US" altLang="pt-PT" dirty="0" smtClean="0"/>
              <a:t>Santos</a:t>
            </a:r>
            <a:r>
              <a:rPr lang="en-US" altLang="pt-PT" dirty="0"/>
              <a:t>, J. G. (2024). </a:t>
            </a:r>
            <a:r>
              <a:rPr lang="en-US" altLang="pt-PT" b="1" i="1" dirty="0" err="1"/>
              <a:t>Comunica</a:t>
            </a:r>
            <a:r>
              <a:rPr lang="" altLang="en-US" b="1" i="1" dirty="0"/>
              <a:t>ç</a:t>
            </a:r>
            <a:r>
              <a:rPr lang="en-US" altLang="en-US" b="1" i="1" dirty="0" err="1"/>
              <a:t>ã</a:t>
            </a:r>
            <a:r>
              <a:rPr lang="en-US" altLang="pt-PT" b="1" i="1" dirty="0" err="1"/>
              <a:t>o</a:t>
            </a:r>
            <a:r>
              <a:rPr lang="en-US" altLang="pt-PT" b="1" i="1" dirty="0"/>
              <a:t> social </a:t>
            </a:r>
            <a:r>
              <a:rPr lang="en-US" altLang="pt-PT" b="1" i="1" dirty="0" err="1"/>
              <a:t>na</a:t>
            </a:r>
            <a:r>
              <a:rPr lang="en-US" altLang="pt-PT" b="1" i="1" dirty="0"/>
              <a:t> era da </a:t>
            </a:r>
            <a:r>
              <a:rPr lang="en-US" altLang="pt-PT" b="1" i="1" dirty="0" err="1"/>
              <a:t>sociedade</a:t>
            </a:r>
            <a:r>
              <a:rPr lang="en-US" altLang="pt-PT" b="1" i="1" dirty="0"/>
              <a:t> digital </a:t>
            </a:r>
            <a:r>
              <a:rPr lang="en-US" altLang="pt-PT" b="1" i="1" dirty="0" err="1"/>
              <a:t>em</a:t>
            </a:r>
            <a:r>
              <a:rPr lang="en-US" altLang="pt-PT" b="1" i="1" dirty="0"/>
              <a:t> Mo</a:t>
            </a:r>
            <a:r>
              <a:rPr lang="" altLang="en-US" b="1" i="1" dirty="0"/>
              <a:t>ç</a:t>
            </a:r>
            <a:r>
              <a:rPr lang="en-US" altLang="pt-PT" b="1" i="1" dirty="0" err="1"/>
              <a:t>ambique</a:t>
            </a:r>
            <a:r>
              <a:rPr lang="en-US" altLang="pt-PT" dirty="0"/>
              <a:t>. </a:t>
            </a:r>
            <a:endParaRPr lang="en-US" altLang="pt-PT" dirty="0" smtClean="0"/>
          </a:p>
          <a:p>
            <a:pPr marL="109855" indent="0">
              <a:buNone/>
            </a:pPr>
            <a:r>
              <a:rPr lang="en-US" altLang="pt-PT" dirty="0" smtClean="0"/>
              <a:t>Jenkins</a:t>
            </a:r>
            <a:r>
              <a:rPr lang="en-US" altLang="pt-PT" dirty="0"/>
              <a:t>, H. (2006). </a:t>
            </a:r>
            <a:r>
              <a:rPr lang="en-US" altLang="pt-PT" b="1" i="1" dirty="0" err="1"/>
              <a:t>Cultura</a:t>
            </a:r>
            <a:r>
              <a:rPr lang="en-US" altLang="pt-PT" b="1" i="1" dirty="0"/>
              <a:t> da </a:t>
            </a:r>
            <a:r>
              <a:rPr lang="en-US" altLang="pt-PT" b="1" i="1" dirty="0" err="1"/>
              <a:t>converg</a:t>
            </a:r>
            <a:r>
              <a:rPr lang="en-US" altLang="en-US" b="1" i="1" dirty="0" err="1"/>
              <a:t>ê</a:t>
            </a:r>
            <a:r>
              <a:rPr lang="en-US" altLang="pt-PT" b="1" i="1" dirty="0" err="1"/>
              <a:t>ncia</a:t>
            </a:r>
            <a:r>
              <a:rPr lang="en-US" altLang="pt-PT" dirty="0"/>
              <a:t>. S</a:t>
            </a:r>
            <a:r>
              <a:rPr lang="en-US" altLang="en-US" dirty="0"/>
              <a:t>ã</a:t>
            </a:r>
            <a:r>
              <a:rPr lang="en-US" altLang="pt-PT" dirty="0"/>
              <a:t>o Paulo: Aleph</a:t>
            </a:r>
          </a:p>
        </p:txBody>
      </p:sp>
      <p:sp>
        <p:nvSpPr>
          <p:cNvPr id="3" name="Título 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 dirty="0" smtClean="0"/>
              <a:t>Refer</a:t>
            </a:r>
            <a:r>
              <a:rPr lang="pt-PT" altLang="en-US" dirty="0" smtClean="0">
                <a:latin typeface="Calibri" panose="020F0502020204030204" charset="0"/>
                <a:cs typeface="Calibri" panose="020F0502020204030204" charset="0"/>
              </a:rPr>
              <a:t>ências bibliográficas</a:t>
            </a:r>
            <a:endParaRPr lang="pt-PT" altLang="en-US" dirty="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855" indent="0">
              <a:buNone/>
            </a:pPr>
            <a:r>
              <a:rPr lang="pt-PT" dirty="0" smtClean="0"/>
              <a:t>Elton Neves</a:t>
            </a:r>
          </a:p>
          <a:p>
            <a:pPr marL="109855" indent="0">
              <a:buNone/>
            </a:pPr>
            <a:r>
              <a:rPr lang="pt-PT" dirty="0" smtClean="0"/>
              <a:t>Eugénia Tembe</a:t>
            </a:r>
          </a:p>
          <a:p>
            <a:pPr marL="109855" indent="0">
              <a:buNone/>
            </a:pPr>
            <a:r>
              <a:rPr lang="pt-PT" dirty="0" smtClean="0"/>
              <a:t>França Sucana</a:t>
            </a:r>
          </a:p>
          <a:p>
            <a:pPr marL="109855" indent="0">
              <a:buNone/>
            </a:pPr>
            <a:r>
              <a:rPr lang="pt-PT" dirty="0" smtClean="0"/>
              <a:t>Glória Macuacua</a:t>
            </a:r>
          </a:p>
          <a:p>
            <a:pPr marL="109855" indent="0">
              <a:buNone/>
            </a:pPr>
            <a:r>
              <a:rPr lang="pt-PT" dirty="0" smtClean="0"/>
              <a:t>Nayra Chaúque</a:t>
            </a:r>
            <a:endParaRPr lang="en-AU" dirty="0" smtClean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Membros do grupo</a:t>
            </a:r>
            <a:endParaRPr lang="en-A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migração digital dos media representa a passagem dos meios tradicionais de comunicação para plataformas digitais baseadas na internet.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 processo transformou profundamente, a produção de conteúdos, a circulação da informação, o consumo mediático, a relação entre os media e o público.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Segundo Santos (2007), a expansão da internet e das tecnologias digitais impulsionou a migração das mídias tradicionais para o ambiente online.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Objectivo Geral</a:t>
            </a:r>
            <a:endParaRPr lang="en-A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Analisar o processo de migração digital dos media no mundo e em Moçambique.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Objectivos Específicos</a:t>
            </a:r>
            <a:endParaRPr lang="en-A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Compreender o conceito de migração digital e convergência dos media;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 as transformações provocadas pelas tecnologias digitais nos meios de comunicação;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Demonstrar, através de oficina prática, como um mesmo conteúdo pode ser adaptado para rádio digital, TV digital e jornal online.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migração digital consiste na transição dos meios tradicionais de comunicação para plataformas digitais.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Segundo Santos (2007), este fenómeno está ligado: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 expansão da internet;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 aumento do acesso aos computadores;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 crescimento da utilização da web.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Migração Digital</a:t>
            </a:r>
            <a:endParaRPr lang="en-A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Araujo (2009) diz que a convergência resulta da fusão de diferentes tecnologias como: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televisão;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rádio;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computador;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redes de computadores;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telefonia.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Segundo a autora, os media passaram a integrar: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áudio;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imagem;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vídeo;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streaming.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Convergência dos Media</a:t>
            </a:r>
            <a:endParaRPr lang="en-A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migração digital intensificou-se a partir da década de 1990 com: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telecomunicações;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digitalização da televisão e rádio.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televisão digital trouxe: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melhor qualidade de imagem e som;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interactividade;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maior capacidade de transmissão.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Migração Digital no Mundo</a:t>
            </a:r>
            <a:endParaRPr lang="en-A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Santos </a:t>
            </a: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(2024),</a:t>
            </a: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diz que a migração do analógico para o digital trouxe transformações significativas para os media moçambicanos.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 os benefícios destacam-se: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democratização da informação;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melhoria da qualidade de imagem e som;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expansão do alcance da rádio e televisão;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rapidez na disseminação das notícias;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maior interactividade com o público.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principais meios moçambicanos expandiram a presença digital através de: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websites;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Facebook;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YouTube;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plataformas online.</a:t>
            </a:r>
            <a:endParaRPr lang="en-A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Situação dos media em Moçambique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628328"/>
              </p:ext>
            </p:extLst>
          </p:nvPr>
        </p:nvGraphicFramePr>
        <p:xfrm>
          <a:off x="457200" y="1481138"/>
          <a:ext cx="8229600" cy="51562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JORNAL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WEBSITE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FACEBOOK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Notícias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Domingo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Savana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mas a</a:t>
                      </a:r>
                      <a:r>
                        <a:rPr lang="pt-PT" dirty="0" smtClean="0"/>
                        <a:t>ctualmente</a:t>
                      </a:r>
                      <a:r>
                        <a:rPr lang="pt-PT" baseline="0" dirty="0" smtClean="0"/>
                        <a:t> sem actividade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Canal de Mocambique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Diario</a:t>
                      </a:r>
                      <a:r>
                        <a:rPr lang="pt-PT" baseline="0" dirty="0" smtClean="0"/>
                        <a:t> de Mocambique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mas a</a:t>
                      </a:r>
                      <a:r>
                        <a:rPr lang="pt-PT" dirty="0" smtClean="0"/>
                        <a:t>ctualmente sem</a:t>
                      </a:r>
                      <a:r>
                        <a:rPr lang="pt-PT" baseline="0" dirty="0" smtClean="0"/>
                        <a:t> actividade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baseline="0" dirty="0" smtClean="0"/>
                        <a:t>Dossiers e Factos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baseline="0" dirty="0" smtClean="0"/>
                        <a:t>Evidencias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baseline="0" dirty="0" smtClean="0"/>
                        <a:t>Makholo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Fraca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mas a</a:t>
                      </a:r>
                      <a:r>
                        <a:rPr lang="pt-PT" dirty="0" smtClean="0"/>
                        <a:t>ctualmente sem actividade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baseline="0" dirty="0" smtClean="0"/>
                        <a:t>Generus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Sem</a:t>
                      </a:r>
                      <a:r>
                        <a:rPr lang="pt-PT" baseline="0" dirty="0" smtClean="0"/>
                        <a:t> website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mas actualmente sem actividade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baseline="0" dirty="0" smtClean="0"/>
                        <a:t>Jornal Visao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Ligeiramente forte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Mapa da situa</a:t>
            </a:r>
            <a:r>
              <a:rPr lang="pt-PT" dirty="0" smtClean="0">
                <a:latin typeface="Segoe UI" panose="020B0502040204020203" charset="0"/>
                <a:cs typeface="Segoe UI" panose="020B0502040204020203" charset="0"/>
              </a:rPr>
              <a:t>ç</a:t>
            </a:r>
            <a:r>
              <a:rPr lang="pt-PT" dirty="0" smtClean="0">
                <a:latin typeface="Calibri" panose="020F0502020204030204" charset="0"/>
                <a:cs typeface="Calibri" panose="020F0502020204030204" charset="0"/>
              </a:rPr>
              <a:t>ão dos media jornais</a:t>
            </a:r>
            <a:endParaRPr lang="en-A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475761"/>
              </p:ext>
            </p:extLst>
          </p:nvPr>
        </p:nvGraphicFramePr>
        <p:xfrm>
          <a:off x="457200" y="1481138"/>
          <a:ext cx="8229600" cy="40792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Website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Facebook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Moçambique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</a:t>
                      </a:r>
                      <a:r>
                        <a:rPr lang="pt-P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índico</a:t>
                      </a:r>
                      <a:endParaRPr lang="en-A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Fraca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</a:t>
                      </a:r>
                      <a:r>
                        <a:rPr lang="pt-PT" baseline="0" dirty="0" smtClean="0"/>
                        <a:t> Terra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Super</a:t>
                      </a:r>
                      <a:r>
                        <a:rPr lang="pt-PT" baseline="0" dirty="0" smtClean="0"/>
                        <a:t> FM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</a:t>
                      </a:r>
                      <a:r>
                        <a:rPr lang="pt-PT" baseline="0" dirty="0" smtClean="0"/>
                        <a:t> Miramar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99 FM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</a:t>
                      </a:r>
                      <a:r>
                        <a:rPr lang="en-AU" baseline="0" dirty="0" err="1" smtClean="0"/>
                        <a:t>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Cidade</a:t>
                      </a:r>
                      <a:r>
                        <a:rPr lang="pt-PT" baseline="0" dirty="0" smtClean="0"/>
                        <a:t> FM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Sem</a:t>
                      </a:r>
                      <a:r>
                        <a:rPr lang="pt-PT" baseline="0" dirty="0" smtClean="0"/>
                        <a:t> pagina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</a:t>
                      </a:r>
                      <a:r>
                        <a:rPr lang="pt-PT" baseline="0" dirty="0" smtClean="0"/>
                        <a:t>Sucesso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Fraca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Acção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err="1" smtClean="0"/>
                        <a:t>Fraca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</a:t>
                      </a:r>
                      <a:r>
                        <a:rPr lang="pt-PT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Rádio Maria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Forte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Forte 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Mapa da situa</a:t>
            </a:r>
            <a:r>
              <a:rPr lang="pt-PT" dirty="0">
                <a:latin typeface="Segoe UI" panose="020B0502040204020203" charset="0"/>
                <a:cs typeface="Segoe UI" panose="020B0502040204020203" charset="0"/>
              </a:rPr>
              <a:t>ç</a:t>
            </a:r>
            <a:r>
              <a:rPr lang="pt-PT" dirty="0">
                <a:latin typeface="Calibri" panose="020F0502020204030204" charset="0"/>
                <a:cs typeface="Calibri" panose="020F0502020204030204" charset="0"/>
              </a:rPr>
              <a:t>ão dos media </a:t>
            </a:r>
            <a:r>
              <a:rPr lang="pt-PT" dirty="0" smtClean="0"/>
              <a:t>r</a:t>
            </a:r>
            <a:r>
              <a:rPr lang="pt-PT" dirty="0" smtClean="0">
                <a:latin typeface="Segoe UI" panose="020B0502040204020203" charset="0"/>
                <a:cs typeface="Segoe UI" panose="020B0502040204020203" charset="0"/>
              </a:rPr>
              <a:t>á</a:t>
            </a:r>
            <a:r>
              <a:rPr lang="pt-PT" dirty="0" smtClean="0"/>
              <a:t>dios </a:t>
            </a:r>
            <a:endParaRPr lang="en-A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</TotalTime>
  <Words>746</Words>
  <Application>Microsoft Office PowerPoint</Application>
  <PresentationFormat>On-screen Show (4:3)</PresentationFormat>
  <Paragraphs>168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Lucida Sans Unicode</vt:lpstr>
      <vt:lpstr>Segoe UI</vt:lpstr>
      <vt:lpstr>Times New Roman</vt:lpstr>
      <vt:lpstr>Verdana</vt:lpstr>
      <vt:lpstr>Wingdings 2</vt:lpstr>
      <vt:lpstr>Wingdings 3</vt:lpstr>
      <vt:lpstr>Concourse</vt:lpstr>
      <vt:lpstr>Migração Digital dos Media no Mundo e em Moçambique</vt:lpstr>
      <vt:lpstr>Membros do grupo</vt:lpstr>
      <vt:lpstr> Introdução </vt:lpstr>
      <vt:lpstr>Migração Digital</vt:lpstr>
      <vt:lpstr>Convergência dos Media</vt:lpstr>
      <vt:lpstr>Migração Digital no Mundo</vt:lpstr>
      <vt:lpstr>Situação dos media em Moçambique </vt:lpstr>
      <vt:lpstr>Mapa da situação dos media jornais</vt:lpstr>
      <vt:lpstr>Mapa da situação dos media rádios </vt:lpstr>
      <vt:lpstr>Mapa da situação dos media televisão</vt:lpstr>
      <vt:lpstr>Conclusão</vt:lpstr>
      <vt:lpstr>Referências bibliográficas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Migração Digital dos Media no Mundo e em Moçambique</dc:title>
  <dc:creator>Admin</dc:creator>
  <cp:lastModifiedBy>LAB 31</cp:lastModifiedBy>
  <cp:revision>12</cp:revision>
  <dcterms:created xsi:type="dcterms:W3CDTF">2026-05-25T03:51:00Z</dcterms:created>
  <dcterms:modified xsi:type="dcterms:W3CDTF">2026-05-25T11:43:19Z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8545E4113F2C4D93B00A7817FFB47444_12</vt:lpwstr>
  </property>
  <property fmtid="{D5CDD505-2E9C-101B-9397-08002B2CF9AE}" pid="3" name="KSOProductBuildVer">
    <vt:lpwstr>2070-12.2.0.23196</vt:lpwstr>
  </property>
</Properties>
</file>